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  <p:embeddedFont>
      <p:font typeface="Helvetica Neue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Light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86" Type="http://schemas.openxmlformats.org/officeDocument/2006/relationships/font" Target="fonts/HelveticaNeueLight-italic.fntdata"/><Relationship Id="rId41" Type="http://schemas.openxmlformats.org/officeDocument/2006/relationships/slide" Target="slides/slide36.xml"/><Relationship Id="rId85" Type="http://schemas.openxmlformats.org/officeDocument/2006/relationships/font" Target="fonts/HelveticaNeueLight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HelveticaNeueLight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d09601ff6052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7bd09601ff6052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dd88fa0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dd88fa0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b0ada1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81b0ada1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dd88fa0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dd88fa0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1b0ada1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81b0ada1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d88fa0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dd88fa0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dd88fa0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dd88fa0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dd88fa0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dd88fa0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1b9e0be76_0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81b9e0be7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d09601ff60521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7bd09601ff60521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f095450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8f09545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d09601ff605212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7bd09601ff6052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1b9e0be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81b9e0be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9d44c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09d44c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1b9e0be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81b9e0be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b9e0be7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81b9e0be7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b9e0be7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81b9e0be7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2f901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72f901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b9e0be76_0_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81b9e0be7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dd88fa05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dd88fa0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9d44c7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09d44c7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9d44c77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09d44c77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d09601ff6052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7bd09601ff6052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1ce4d33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81ce4d33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9d44c7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09d44c7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1ce4d33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81ce4d33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9d44c7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09d44c7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9d44c7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09d44c7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1ce4d33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81ce4d33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9d44c77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09d44c77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1ce4d33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81ce4d33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1ce4d33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81ce4d33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1ce4d33f1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81ce4d33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b6891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5cb6891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a6173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0a6173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a61735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0a61735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26a6ca0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826a6ca0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26a6ca0f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826a6ca0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6a6ca0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826a6ca0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26a6ca0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826a6ca0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26a6ca0ff_0_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826a6ca0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6a6ca0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826a6ca0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26a6ca0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826a6ca0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26a6ca0f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826a6ca0f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cb6891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5cb6891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26a6ca0f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826a6ca0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26a6ca0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826a6ca0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26a6ca0ff_0_7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826a6ca0f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26a6ca0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826a6ca0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26a6ca0f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826a6ca0f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26a6ca0f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826a6ca0f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26a6ca0f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826a6ca0f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26a6ca0f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826a6ca0f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26a6ca0f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826a6ca0f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26a6ca0f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826a6ca0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cb68919b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5cb6891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2774d44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82774d44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2774d44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82774d44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2774d444f_0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82774d44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2774d444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82774d444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2774d44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82774d44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2774d444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82774d444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2774d44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82774d44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2774d444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82774d444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2774d444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82774d444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2774d444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82774d444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1b0ada1c7_0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81b0ada1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283180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8283180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2831805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82831805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2831805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82831805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2774d444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82774d44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e7da08d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2ae7da08d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dd88fa0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dd88fa0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dd88fa0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dd88fa0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90250" y="488250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60950" y="1248300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1595400" y="3273925"/>
            <a:ext cx="59532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42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779466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/>
          <p:nvPr>
            <p:ph type="title"/>
          </p:nvPr>
        </p:nvSpPr>
        <p:spPr>
          <a:xfrm>
            <a:off x="714373" y="243000"/>
            <a:ext cx="8424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1" type="body"/>
          </p:nvPr>
        </p:nvSpPr>
        <p:spPr>
          <a:xfrm>
            <a:off x="621000" y="1134000"/>
            <a:ext cx="78840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8575" wrap="square" tIns="351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1pPr>
            <a:lvl2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Helvetica Neue Light"/>
              <a:buChar char="•"/>
              <a:defRPr sz="17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idx="12" type="sldNum"/>
          </p:nvPr>
        </p:nvSpPr>
        <p:spPr>
          <a:xfrm>
            <a:off x="8504999" y="4902993"/>
            <a:ext cx="625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">
  <p:cSld name="new section"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type="title"/>
          </p:nvPr>
        </p:nvSpPr>
        <p:spPr>
          <a:xfrm>
            <a:off x="621906" y="289234"/>
            <a:ext cx="6598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" type="body"/>
          </p:nvPr>
        </p:nvSpPr>
        <p:spPr>
          <a:xfrm>
            <a:off x="1479947" y="3567113"/>
            <a:ext cx="30921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8575" wrap="square" tIns="351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heroku.com/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-scm.com/downloads" TargetMode="External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center.heroku.com/articles/heroku-cli" TargetMode="External"/><Relationship Id="rId4" Type="http://schemas.openxmlformats.org/officeDocument/2006/relationships/hyperlink" Target="https://dashboard.heroku.com/" TargetMode="External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alcfeoh/lp-store-server" TargetMode="External"/><Relationship Id="rId4" Type="http://schemas.openxmlformats.org/officeDocument/2006/relationships/hyperlink" Target="https://heroku.com/deploy?template=https://github.com/alcfeoh/lp-store-server" TargetMode="External"/><Relationship Id="rId5" Type="http://schemas.openxmlformats.org/officeDocument/2006/relationships/hyperlink" Target="https://heroku.com/deploy?template=https://github.com/alcfeoh/lp-store-server" TargetMode="External"/><Relationship Id="rId6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lements.heroku.com/buildpack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lements.heroku.com/addon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it.ly/di-heroku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vcenter.heroku.com/articles/getting-started-with-heroku-and-connect-without-local-dev" TargetMode="External"/><Relationship Id="rId4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ashboard.heroku.com" TargetMode="External"/><Relationship Id="rId4" Type="http://schemas.openxmlformats.org/officeDocument/2006/relationships/hyperlink" Target="https://devcenter.heroku.com/articles/pipelines#creating-pipelines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evcenter.heroku.com/articles/private-spaces" TargetMode="External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heroku.github.io/kafka-demo/" TargetMode="External"/><Relationship Id="rId4" Type="http://schemas.openxmlformats.org/officeDocument/2006/relationships/image" Target="../media/image44.gif"/><Relationship Id="rId5" Type="http://schemas.openxmlformats.org/officeDocument/2006/relationships/image" Target="../media/image1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ashboard.heroku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surveymonkey.com/r/XPKCW2H" TargetMode="External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Working with Heroku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Why PaaS?</a:t>
            </a:r>
            <a:endParaRPr/>
          </a:p>
        </p:txBody>
      </p:sp>
      <p:sp>
        <p:nvSpPr>
          <p:cNvPr id="170" name="Google Shape;170;p43"/>
          <p:cNvSpPr txBox="1"/>
          <p:nvPr>
            <p:ph idx="4294967295" type="body"/>
          </p:nvPr>
        </p:nvSpPr>
        <p:spPr>
          <a:xfrm>
            <a:off x="213900" y="685025"/>
            <a:ext cx="87162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Services to develop, test, deploy, host, and maintain applications in the same </a:t>
            </a:r>
            <a:r>
              <a:rPr b="1" lang="en" sz="2000">
                <a:solidFill>
                  <a:srgbClr val="434343"/>
                </a:solidFill>
              </a:rPr>
              <a:t>integrated environment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</a:rPr>
              <a:t>Web-based user interface</a:t>
            </a:r>
            <a:r>
              <a:rPr lang="en" sz="2000">
                <a:solidFill>
                  <a:srgbClr val="434343"/>
                </a:solidFill>
              </a:rPr>
              <a:t> creation tools used to create, modify, test, and deploy different scenarios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</a:rPr>
              <a:t>Multitenant architecture</a:t>
            </a:r>
            <a:r>
              <a:rPr lang="en" sz="2000">
                <a:solidFill>
                  <a:srgbClr val="434343"/>
                </a:solidFill>
              </a:rPr>
              <a:t> in which multiple concurrent users use the same application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Built-in </a:t>
            </a:r>
            <a:r>
              <a:rPr b="1" lang="en" sz="2000">
                <a:solidFill>
                  <a:srgbClr val="434343"/>
                </a:solidFill>
              </a:rPr>
              <a:t>scalability </a:t>
            </a:r>
            <a:r>
              <a:rPr lang="en" sz="2000">
                <a:solidFill>
                  <a:srgbClr val="434343"/>
                </a:solidFill>
              </a:rPr>
              <a:t>of deployed software, including load balancing and failover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</a:rPr>
              <a:t>Integration </a:t>
            </a:r>
            <a:r>
              <a:rPr lang="en" sz="2000">
                <a:solidFill>
                  <a:srgbClr val="434343"/>
                </a:solidFill>
              </a:rPr>
              <a:t>with web services and databases via common standards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Support for development team </a:t>
            </a:r>
            <a:r>
              <a:rPr b="1" lang="en" sz="2000">
                <a:solidFill>
                  <a:srgbClr val="434343"/>
                </a:solidFill>
              </a:rPr>
              <a:t>collaboration 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Tools to handle </a:t>
            </a:r>
            <a:r>
              <a:rPr b="1" lang="en" sz="2000">
                <a:solidFill>
                  <a:srgbClr val="434343"/>
                </a:solidFill>
              </a:rPr>
              <a:t>billing </a:t>
            </a:r>
            <a:r>
              <a:rPr lang="en" sz="2000">
                <a:solidFill>
                  <a:srgbClr val="434343"/>
                </a:solidFill>
              </a:rPr>
              <a:t>and subscription management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Why Heroku?</a:t>
            </a:r>
            <a:endParaRPr/>
          </a:p>
        </p:txBody>
      </p:sp>
      <p:sp>
        <p:nvSpPr>
          <p:cNvPr id="176" name="Google Shape;176;p44"/>
          <p:cNvSpPr txBox="1"/>
          <p:nvPr>
            <p:ph idx="4294967295" type="body"/>
          </p:nvPr>
        </p:nvSpPr>
        <p:spPr>
          <a:xfrm>
            <a:off x="213900" y="685025"/>
            <a:ext cx="87162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Heroku is using </a:t>
            </a:r>
            <a:r>
              <a:rPr b="1" lang="en" sz="2000">
                <a:solidFill>
                  <a:srgbClr val="434343"/>
                </a:solidFill>
              </a:rPr>
              <a:t>AWS </a:t>
            </a:r>
            <a:r>
              <a:rPr lang="en" sz="2000">
                <a:solidFill>
                  <a:srgbClr val="434343"/>
                </a:solidFill>
              </a:rPr>
              <a:t>(Amazon Web Services), the most popular cloud-platform to date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Instead of managing our own data-centers (which means lots of hardware and software), we rely on heroku to do it all for us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When we deploy an app to Heroku, it packages the app’s code and dependencies into lightweight, isolated environments known as </a:t>
            </a:r>
            <a:r>
              <a:rPr b="1" lang="en" sz="2000">
                <a:solidFill>
                  <a:srgbClr val="434343"/>
                </a:solidFill>
              </a:rPr>
              <a:t>containers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Each container has it own filesystem, memory, and CPU allocation. It can be created on-demand for </a:t>
            </a:r>
            <a:r>
              <a:rPr b="1" lang="en" sz="2000">
                <a:solidFill>
                  <a:srgbClr val="434343"/>
                </a:solidFill>
              </a:rPr>
              <a:t>scalability </a:t>
            </a:r>
            <a:r>
              <a:rPr lang="en" sz="2000">
                <a:solidFill>
                  <a:srgbClr val="434343"/>
                </a:solidFill>
              </a:rPr>
              <a:t>or shutdown when the application is not used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In Heroku, containers are called </a:t>
            </a:r>
            <a:r>
              <a:rPr b="1" lang="en" sz="2000">
                <a:solidFill>
                  <a:srgbClr val="434343"/>
                </a:solidFill>
              </a:rPr>
              <a:t>dynos</a:t>
            </a:r>
            <a:endParaRPr b="1"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offers a lot of flexibility for its dynos</a:t>
            </a:r>
            <a:endParaRPr/>
          </a:p>
        </p:txBody>
      </p:sp>
      <p:pic>
        <p:nvPicPr>
          <p:cNvPr id="182" name="Google Shape;1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0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also has add-ons to enable extra features</a:t>
            </a:r>
            <a:endParaRPr/>
          </a:p>
        </p:txBody>
      </p:sp>
      <p:pic>
        <p:nvPicPr>
          <p:cNvPr id="188" name="Google Shape;1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00" y="2301400"/>
            <a:ext cx="8491650" cy="24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6"/>
          <p:cNvSpPr txBox="1"/>
          <p:nvPr>
            <p:ph idx="4294967295" type="body"/>
          </p:nvPr>
        </p:nvSpPr>
        <p:spPr>
          <a:xfrm>
            <a:off x="213900" y="685025"/>
            <a:ext cx="87162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As with all-things Heroku, you can start with free tiers and later on pick some add-ons as your application grows and requires more tooling: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Summary</a:t>
            </a:r>
            <a:endParaRPr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00" y="771450"/>
            <a:ext cx="66619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How does Heroku work? </a:t>
            </a:r>
            <a:endParaRPr/>
          </a:p>
        </p:txBody>
      </p:sp>
      <p:sp>
        <p:nvSpPr>
          <p:cNvPr id="201" name="Google Shape;201;p48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The main idea behind Heroku is to handle all of the steps that have to happen to build, deploy, and run some code in production</a:t>
            </a:r>
            <a:endParaRPr sz="2400">
              <a:solidFill>
                <a:srgbClr val="434343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Heroku will handle all of these steps - and more: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highlight>
                  <a:srgbClr val="FFFF00"/>
                </a:highlight>
              </a:rPr>
              <a:t>Get latest code =&gt; Build it =&gt; Release it =&gt; Run it in a dyno =&gt; Scale it</a:t>
            </a:r>
            <a:endParaRPr sz="2400">
              <a:solidFill>
                <a:srgbClr val="434343"/>
              </a:solidFill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We’ll see that we can change how Heroku handles any of these steps, as well as add extra steps to that basic process</a:t>
            </a:r>
            <a:endParaRPr sz="2400">
              <a:solidFill>
                <a:srgbClr val="434343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1: Creating a Heroku account</a:t>
            </a:r>
            <a:endParaRPr/>
          </a:p>
        </p:txBody>
      </p:sp>
      <p:sp>
        <p:nvSpPr>
          <p:cNvPr id="207" name="Google Shape;207;p49"/>
          <p:cNvSpPr txBox="1"/>
          <p:nvPr/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 this lab, we’re going to create a Heroku account to use </a:t>
            </a:r>
            <a:b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throughout this training</a:t>
            </a:r>
            <a:endParaRPr sz="18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Your mission: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Head to </a:t>
            </a:r>
            <a:r>
              <a:rPr lang="en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https://www.heroku.com/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click on the “Sign up for free” button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Fill out the information in the sign up form. Note that the development language you choose there does not matter in the end.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Create the account and head to your email inbox to validate your email address. You should be able to sign in now.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214" name="Google Shape;214;p50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b="1" lang="en">
                <a:solidFill>
                  <a:schemeClr val="dk1"/>
                </a:solidFill>
              </a:rPr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1"/>
          <p:cNvSpPr txBox="1"/>
          <p:nvPr>
            <p:ph type="title"/>
          </p:nvPr>
        </p:nvSpPr>
        <p:spPr>
          <a:xfrm>
            <a:off x="497325" y="452925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Introduction to Git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and GitHub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Git</a:t>
            </a:r>
            <a:endParaRPr/>
          </a:p>
        </p:txBody>
      </p:sp>
      <p:sp>
        <p:nvSpPr>
          <p:cNvPr id="225" name="Google Shape;225;p52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Git is a distributed version-control system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for tracking changes in source code during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software development.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It quickly became the most popular version-control system over the years: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26" name="Google Shape;2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149" y="1034300"/>
            <a:ext cx="3443124" cy="14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900" y="3274025"/>
            <a:ext cx="45910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About me - Alain Chautard (or just Al)</a:t>
            </a:r>
            <a:endParaRPr/>
          </a:p>
        </p:txBody>
      </p:sp>
      <p:sp>
        <p:nvSpPr>
          <p:cNvPr id="120" name="Google Shape;120;p35"/>
          <p:cNvSpPr txBox="1"/>
          <p:nvPr>
            <p:ph idx="1" type="body"/>
          </p:nvPr>
        </p:nvSpPr>
        <p:spPr>
          <a:xfrm>
            <a:off x="471900" y="2059175"/>
            <a:ext cx="78390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Google Developer Expert in Web technologies / Angular / maps platform</a:t>
            </a:r>
            <a:br>
              <a:rPr lang="en"/>
            </a:br>
            <a:r>
              <a:rPr lang="en"/>
              <a:t>Web consultant (60%) / trainer (40% of the time)</a:t>
            </a:r>
            <a:br>
              <a:rPr lang="en"/>
            </a:br>
            <a:r>
              <a:rPr lang="en"/>
              <a:t>Organizer of the Sacramento Angular Meetup group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Published author / international conference speaker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user</a:t>
            </a:r>
            <a:br>
              <a:rPr lang="en"/>
            </a:br>
            <a:endParaRPr/>
          </a:p>
        </p:txBody>
      </p:sp>
      <p:pic>
        <p:nvPicPr>
          <p:cNvPr descr="DSC_0007.jpg" id="121" name="Google Shape;1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800" y="2713500"/>
            <a:ext cx="2548472" cy="172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750" y="318725"/>
            <a:ext cx="1077275" cy="11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Git</a:t>
            </a:r>
            <a:endParaRPr/>
          </a:p>
        </p:txBody>
      </p:sp>
      <p:sp>
        <p:nvSpPr>
          <p:cNvPr id="233" name="Google Shape;233;p53"/>
          <p:cNvSpPr txBox="1"/>
          <p:nvPr>
            <p:ph idx="4294967295" type="body"/>
          </p:nvPr>
        </p:nvSpPr>
        <p:spPr>
          <a:xfrm>
            <a:off x="208750" y="666075"/>
            <a:ext cx="87162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What makes Git powerful (and complex at the same time) is that it relies on both a </a:t>
            </a:r>
            <a:r>
              <a:rPr b="1" lang="en" sz="2000">
                <a:solidFill>
                  <a:srgbClr val="434343"/>
                </a:solidFill>
              </a:rPr>
              <a:t>remote </a:t>
            </a:r>
            <a:r>
              <a:rPr lang="en" sz="2000">
                <a:solidFill>
                  <a:srgbClr val="434343"/>
                </a:solidFill>
              </a:rPr>
              <a:t>and a </a:t>
            </a:r>
            <a:r>
              <a:rPr b="1" lang="en" sz="2000">
                <a:solidFill>
                  <a:srgbClr val="434343"/>
                </a:solidFill>
              </a:rPr>
              <a:t>local </a:t>
            </a:r>
            <a:r>
              <a:rPr lang="en" sz="2000">
                <a:solidFill>
                  <a:srgbClr val="434343"/>
                </a:solidFill>
              </a:rPr>
              <a:t>code repository.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Developers would first </a:t>
            </a:r>
            <a:r>
              <a:rPr b="1" lang="en" sz="2000">
                <a:solidFill>
                  <a:srgbClr val="434343"/>
                </a:solidFill>
              </a:rPr>
              <a:t>clone </a:t>
            </a:r>
            <a:r>
              <a:rPr lang="en" sz="2000">
                <a:solidFill>
                  <a:srgbClr val="434343"/>
                </a:solidFill>
              </a:rPr>
              <a:t>a remote repository to have their own local version of it. Then they can make changes to the code, </a:t>
            </a:r>
            <a:r>
              <a:rPr b="1" lang="en" sz="2000">
                <a:solidFill>
                  <a:srgbClr val="434343"/>
                </a:solidFill>
              </a:rPr>
              <a:t>add </a:t>
            </a:r>
            <a:r>
              <a:rPr lang="en" sz="2000">
                <a:solidFill>
                  <a:srgbClr val="434343"/>
                </a:solidFill>
              </a:rPr>
              <a:t>and </a:t>
            </a:r>
            <a:r>
              <a:rPr b="1" lang="en" sz="2000">
                <a:solidFill>
                  <a:srgbClr val="434343"/>
                </a:solidFill>
              </a:rPr>
              <a:t>commit </a:t>
            </a:r>
            <a:r>
              <a:rPr lang="en" sz="2000">
                <a:solidFill>
                  <a:srgbClr val="434343"/>
                </a:solidFill>
              </a:rPr>
              <a:t>those changes to their local repository, then </a:t>
            </a:r>
            <a:r>
              <a:rPr b="1" lang="en" sz="2000">
                <a:solidFill>
                  <a:srgbClr val="434343"/>
                </a:solidFill>
              </a:rPr>
              <a:t>push </a:t>
            </a:r>
            <a:r>
              <a:rPr lang="en" sz="2000">
                <a:solidFill>
                  <a:srgbClr val="434343"/>
                </a:solidFill>
              </a:rPr>
              <a:t>those changes to the remote repository.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34" name="Google Shape;2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00" y="2915748"/>
            <a:ext cx="4408900" cy="22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Git Workflow</a:t>
            </a:r>
            <a:endParaRPr/>
          </a:p>
        </p:txBody>
      </p:sp>
      <p:sp>
        <p:nvSpPr>
          <p:cNvPr id="240" name="Google Shape;240;p54"/>
          <p:cNvSpPr txBox="1"/>
          <p:nvPr>
            <p:ph idx="4294967295" type="body"/>
          </p:nvPr>
        </p:nvSpPr>
        <p:spPr>
          <a:xfrm>
            <a:off x="133225" y="727725"/>
            <a:ext cx="8902200" cy="4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Interactions with Git happen through terminal commands such as </a:t>
            </a:r>
            <a:r>
              <a:rPr b="1" lang="en" sz="2000">
                <a:solidFill>
                  <a:srgbClr val="434343"/>
                </a:solidFill>
              </a:rPr>
              <a:t>git clone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There are also user interfaces such as </a:t>
            </a:r>
            <a:r>
              <a:rPr b="1" lang="en" sz="2000">
                <a:solidFill>
                  <a:srgbClr val="434343"/>
                </a:solidFill>
              </a:rPr>
              <a:t>Sourcetree </a:t>
            </a:r>
            <a:r>
              <a:rPr lang="en" sz="2000">
                <a:solidFill>
                  <a:srgbClr val="434343"/>
                </a:solidFill>
              </a:rPr>
              <a:t>that make that process easier.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41" name="Google Shape;2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350" y="727725"/>
            <a:ext cx="5785800" cy="3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Git Workflow - Additional concepts and vocabulary</a:t>
            </a:r>
            <a:endParaRPr/>
          </a:p>
        </p:txBody>
      </p:sp>
      <p:sp>
        <p:nvSpPr>
          <p:cNvPr id="248" name="Google Shape;248;p55"/>
          <p:cNvSpPr txBox="1"/>
          <p:nvPr>
            <p:ph idx="4294967295" type="body"/>
          </p:nvPr>
        </p:nvSpPr>
        <p:spPr>
          <a:xfrm>
            <a:off x="208750" y="673475"/>
            <a:ext cx="87162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Enterprise software companies and open-source frameworks usually don’t allow individual developers to change the </a:t>
            </a:r>
            <a:r>
              <a:rPr b="1" lang="en" sz="2000">
                <a:solidFill>
                  <a:srgbClr val="434343"/>
                </a:solidFill>
              </a:rPr>
              <a:t>master remote repository</a:t>
            </a:r>
            <a:r>
              <a:rPr lang="en" sz="2000">
                <a:solidFill>
                  <a:srgbClr val="434343"/>
                </a:solidFill>
              </a:rPr>
              <a:t> directly.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Instead, developers work on </a:t>
            </a:r>
            <a:r>
              <a:rPr b="1" lang="en" sz="2000">
                <a:solidFill>
                  <a:srgbClr val="434343"/>
                </a:solidFill>
              </a:rPr>
              <a:t>branches </a:t>
            </a:r>
            <a:r>
              <a:rPr lang="en" sz="2000">
                <a:solidFill>
                  <a:srgbClr val="434343"/>
                </a:solidFill>
              </a:rPr>
              <a:t>of that repository.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Once a developer is done with work on their branch, they create a </a:t>
            </a:r>
            <a:r>
              <a:rPr b="1" lang="en" sz="2000">
                <a:solidFill>
                  <a:srgbClr val="434343"/>
                </a:solidFill>
              </a:rPr>
              <a:t>pull request</a:t>
            </a:r>
            <a:r>
              <a:rPr lang="en" sz="2000">
                <a:solidFill>
                  <a:srgbClr val="434343"/>
                </a:solidFill>
              </a:rPr>
              <a:t> for those changes to be </a:t>
            </a:r>
            <a:r>
              <a:rPr b="1" lang="en" sz="2000">
                <a:solidFill>
                  <a:srgbClr val="434343"/>
                </a:solidFill>
              </a:rPr>
              <a:t>merged </a:t>
            </a:r>
            <a:r>
              <a:rPr lang="en" sz="2000">
                <a:solidFill>
                  <a:srgbClr val="434343"/>
                </a:solidFill>
              </a:rPr>
              <a:t>into the master repository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49" name="Google Shape;2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25" y="3105350"/>
            <a:ext cx="3617050" cy="20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GitHub</a:t>
            </a:r>
            <a:endParaRPr/>
          </a:p>
        </p:txBody>
      </p:sp>
      <p:sp>
        <p:nvSpPr>
          <p:cNvPr id="255" name="Google Shape;255;p56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GitHub </a:t>
            </a:r>
            <a:r>
              <a:rPr lang="en" sz="2000">
                <a:solidFill>
                  <a:srgbClr val="434343"/>
                </a:solidFill>
              </a:rPr>
              <a:t>provides hosting for software development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version control using </a:t>
            </a:r>
            <a:r>
              <a:rPr b="1" lang="en" sz="2000">
                <a:solidFill>
                  <a:srgbClr val="434343"/>
                </a:solidFill>
              </a:rPr>
              <a:t>Git </a:t>
            </a:r>
            <a:r>
              <a:rPr lang="en" sz="2000">
                <a:solidFill>
                  <a:srgbClr val="434343"/>
                </a:solidFill>
              </a:rPr>
              <a:t>as well as </a:t>
            </a:r>
            <a:r>
              <a:rPr b="1" lang="en" sz="2000">
                <a:solidFill>
                  <a:srgbClr val="434343"/>
                </a:solidFill>
              </a:rPr>
              <a:t>SVN</a:t>
            </a:r>
            <a:r>
              <a:rPr lang="en" sz="2000">
                <a:solidFill>
                  <a:srgbClr val="434343"/>
                </a:solidFill>
              </a:rPr>
              <a:t>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other words, </a:t>
            </a:r>
            <a:r>
              <a:rPr b="1" lang="en" sz="2000">
                <a:solidFill>
                  <a:srgbClr val="434343"/>
                </a:solidFill>
              </a:rPr>
              <a:t>Git </a:t>
            </a:r>
            <a:r>
              <a:rPr lang="en" sz="2000">
                <a:solidFill>
                  <a:srgbClr val="434343"/>
                </a:solidFill>
              </a:rPr>
              <a:t>is the tool to manage code repositories, and </a:t>
            </a:r>
            <a:r>
              <a:rPr b="1" lang="en" sz="2000">
                <a:solidFill>
                  <a:srgbClr val="434343"/>
                </a:solidFill>
              </a:rPr>
              <a:t>GitHub </a:t>
            </a:r>
            <a:r>
              <a:rPr lang="en" sz="2000">
                <a:solidFill>
                  <a:srgbClr val="434343"/>
                </a:solidFill>
              </a:rPr>
              <a:t>is a hosting service for those repositories.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As of January 2020, GitHub reports having over </a:t>
            </a:r>
            <a:r>
              <a:rPr b="1" lang="en" sz="2000">
                <a:solidFill>
                  <a:srgbClr val="434343"/>
                </a:solidFill>
              </a:rPr>
              <a:t>40 million users</a:t>
            </a:r>
            <a:r>
              <a:rPr lang="en" sz="2000">
                <a:solidFill>
                  <a:srgbClr val="434343"/>
                </a:solidFill>
              </a:rPr>
              <a:t> and more than </a:t>
            </a:r>
            <a:r>
              <a:rPr b="1" lang="en" sz="2000">
                <a:solidFill>
                  <a:srgbClr val="434343"/>
                </a:solidFill>
              </a:rPr>
              <a:t>100 million repositories</a:t>
            </a:r>
            <a:r>
              <a:rPr lang="en" sz="2000">
                <a:solidFill>
                  <a:srgbClr val="434343"/>
                </a:solidFill>
              </a:rPr>
              <a:t> (including at least </a:t>
            </a:r>
            <a:r>
              <a:rPr b="1" lang="en" sz="2000">
                <a:solidFill>
                  <a:srgbClr val="434343"/>
                </a:solidFill>
              </a:rPr>
              <a:t>28 million public</a:t>
            </a:r>
            <a:r>
              <a:rPr lang="en" sz="2000">
                <a:solidFill>
                  <a:srgbClr val="434343"/>
                </a:solidFill>
              </a:rPr>
              <a:t> repositories), making it the largest host of source code in the world.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56" name="Google Shape;2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300" y="1251050"/>
            <a:ext cx="12192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25" y="1165325"/>
            <a:ext cx="5143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GitHub: Guided tour</a:t>
            </a:r>
            <a:endParaRPr/>
          </a:p>
        </p:txBody>
      </p:sp>
      <p:sp>
        <p:nvSpPr>
          <p:cNvPr id="263" name="Google Shape;263;p57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64" name="Google Shape;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825" y="1602375"/>
            <a:ext cx="12192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225" y="1393925"/>
            <a:ext cx="5143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800" y="1076696"/>
            <a:ext cx="7457026" cy="406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2 - Working with Git and GitHub</a:t>
            </a:r>
            <a:endParaRPr/>
          </a:p>
        </p:txBody>
      </p:sp>
      <p:sp>
        <p:nvSpPr>
          <p:cNvPr id="273" name="Google Shape;273;p58"/>
          <p:cNvSpPr txBox="1"/>
          <p:nvPr>
            <p:ph idx="4294967295" type="body"/>
          </p:nvPr>
        </p:nvSpPr>
        <p:spPr>
          <a:xfrm>
            <a:off x="208750" y="810850"/>
            <a:ext cx="88701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this lab, we’re going to install Git and clone a code repository.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Your mission:</a:t>
            </a:r>
            <a:r>
              <a:rPr lang="en" sz="2000">
                <a:solidFill>
                  <a:srgbClr val="434343"/>
                </a:solidFill>
              </a:rPr>
              <a:t> In order to run Git on your machine, first install it from: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https://git-scm.com/downloads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Once installed, create a new folder on your machine. For instance: </a:t>
            </a:r>
            <a:r>
              <a:rPr b="1" lang="en" sz="2000">
                <a:solidFill>
                  <a:srgbClr val="434343"/>
                </a:solidFill>
              </a:rPr>
              <a:t>C:\sources\test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Open a terminal in that new folder and run: </a:t>
            </a:r>
            <a:br>
              <a:rPr lang="en" sz="2000">
                <a:solidFill>
                  <a:srgbClr val="434343"/>
                </a:solidFill>
              </a:rPr>
            </a:br>
            <a:r>
              <a:rPr b="1" lang="en" sz="2000">
                <a:solidFill>
                  <a:srgbClr val="434343"/>
                </a:solidFill>
              </a:rPr>
              <a:t>git clone https://github.com/alcfeoh/lp-store-server.git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 above command created a clone of the remote repository from GitHub into your local folder. Explore that folder to see the files that got downloaded.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74" name="Google Shape;2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280" name="Google Shape;280;p59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b="1" lang="en">
                <a:solidFill>
                  <a:schemeClr val="dk1"/>
                </a:solidFill>
              </a:rPr>
              <a:t>Deploying your applications using Heroku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>
            <p:ph type="title"/>
          </p:nvPr>
        </p:nvSpPr>
        <p:spPr>
          <a:xfrm>
            <a:off x="497325" y="452925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800"/>
              <a:t>Deploying your applications using Heroku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the Heroku CLI</a:t>
            </a:r>
            <a:endParaRPr/>
          </a:p>
        </p:txBody>
      </p:sp>
      <p:sp>
        <p:nvSpPr>
          <p:cNvPr id="291" name="Google Shape;291;p61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Heroku CLI </a:t>
            </a:r>
            <a:r>
              <a:rPr lang="en" sz="2000">
                <a:solidFill>
                  <a:srgbClr val="434343"/>
                </a:solidFill>
              </a:rPr>
              <a:t>is a </a:t>
            </a:r>
            <a:r>
              <a:rPr b="1" lang="en" sz="2000">
                <a:solidFill>
                  <a:srgbClr val="434343"/>
                </a:solidFill>
              </a:rPr>
              <a:t>C</a:t>
            </a:r>
            <a:r>
              <a:rPr lang="en" sz="2000">
                <a:solidFill>
                  <a:srgbClr val="434343"/>
                </a:solidFill>
              </a:rPr>
              <a:t>ommand </a:t>
            </a:r>
            <a:r>
              <a:rPr b="1" lang="en" sz="2000">
                <a:solidFill>
                  <a:srgbClr val="434343"/>
                </a:solidFill>
              </a:rPr>
              <a:t>L</a:t>
            </a:r>
            <a:r>
              <a:rPr lang="en" sz="2000">
                <a:solidFill>
                  <a:srgbClr val="434343"/>
                </a:solidFill>
              </a:rPr>
              <a:t>ine </a:t>
            </a:r>
            <a:r>
              <a:rPr b="1" lang="en" sz="2000">
                <a:solidFill>
                  <a:srgbClr val="434343"/>
                </a:solidFill>
              </a:rPr>
              <a:t>I</a:t>
            </a:r>
            <a:r>
              <a:rPr lang="en" sz="2000">
                <a:solidFill>
                  <a:srgbClr val="434343"/>
                </a:solidFill>
              </a:rPr>
              <a:t>nterface for Heroku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It’s an essential part of using Heroku as it can help you create scripts that automate several commands to deploy code to production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CLI works on iOS, Windows, Ubuntu, as well as any Node.JS compatible environment.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CLI: A few examples of commands</a:t>
            </a:r>
            <a:endParaRPr/>
          </a:p>
        </p:txBody>
      </p:sp>
      <p:pic>
        <p:nvPicPr>
          <p:cNvPr id="297" name="Google Shape;2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" y="1267300"/>
            <a:ext cx="8839198" cy="311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Quick Poll</a:t>
            </a:r>
            <a:endParaRPr/>
          </a:p>
        </p:txBody>
      </p:sp>
      <p:sp>
        <p:nvSpPr>
          <p:cNvPr id="128" name="Google Shape;128;p36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How many of you are developers?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How many of you are working on dev-ops?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Any experience with Heroku?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Ever created an app / pipeline</a:t>
            </a:r>
            <a:r>
              <a:rPr lang="en" sz="2400">
                <a:solidFill>
                  <a:srgbClr val="434343"/>
                </a:solidFill>
              </a:rPr>
              <a:t> with Heroku?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Any experience with another hosting solution?</a:t>
            </a: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3 - Working with Heroku CLI</a:t>
            </a:r>
            <a:endParaRPr/>
          </a:p>
        </p:txBody>
      </p:sp>
      <p:sp>
        <p:nvSpPr>
          <p:cNvPr id="303" name="Google Shape;303;p63"/>
          <p:cNvSpPr txBox="1"/>
          <p:nvPr>
            <p:ph idx="4294967295" type="body"/>
          </p:nvPr>
        </p:nvSpPr>
        <p:spPr>
          <a:xfrm>
            <a:off x="208750" y="677625"/>
            <a:ext cx="88701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this lab, we’re going to install Heroku CLI and deploy our sample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application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Your mission:</a:t>
            </a:r>
            <a:r>
              <a:rPr lang="en" sz="2000">
                <a:solidFill>
                  <a:srgbClr val="434343"/>
                </a:solidFill>
              </a:rPr>
              <a:t> Install Heroku CLI on your machine by following the instructions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https://devcenter.heroku.com/articles/heroku-cli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Open a terminal in the folder used to clone the code repo in lab #2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Run the command:</a:t>
            </a:r>
            <a:r>
              <a:rPr b="1" lang="en" sz="2000">
                <a:solidFill>
                  <a:srgbClr val="434343"/>
                </a:solidFill>
              </a:rPr>
              <a:t> </a:t>
            </a: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login</a:t>
            </a:r>
            <a:r>
              <a:rPr b="1" lang="en" sz="2000">
                <a:solidFill>
                  <a:srgbClr val="434343"/>
                </a:solidFill>
              </a:rPr>
              <a:t> </a:t>
            </a:r>
            <a:r>
              <a:rPr lang="en" sz="2000">
                <a:solidFill>
                  <a:srgbClr val="434343"/>
                </a:solidFill>
              </a:rPr>
              <a:t>and enter your credentials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Then run the command: </a:t>
            </a: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create </a:t>
            </a:r>
            <a:r>
              <a:rPr lang="en" sz="2000">
                <a:solidFill>
                  <a:srgbClr val="434343"/>
                </a:solidFill>
              </a:rPr>
              <a:t>to create a new Heroku app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434343"/>
                </a:solidFill>
              </a:rPr>
              <a:t>Then run:</a:t>
            </a:r>
            <a: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git push heroku </a:t>
            </a:r>
            <a:r>
              <a:rPr lang="en" sz="2000">
                <a:solidFill>
                  <a:srgbClr val="434343"/>
                </a:solidFill>
              </a:rPr>
              <a:t>to push our code to our new Heroku Git repo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 application is now deployed. Head to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https://dashboard.heroku.com/</a:t>
            </a:r>
            <a:r>
              <a:rPr lang="en" sz="2000">
                <a:solidFill>
                  <a:srgbClr val="434343"/>
                </a:solidFill>
              </a:rPr>
              <a:t> to explore your new app on Heroku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04" name="Google Shape;3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Dashboard</a:t>
            </a:r>
            <a:endParaRPr/>
          </a:p>
        </p:txBody>
      </p:sp>
      <p:sp>
        <p:nvSpPr>
          <p:cNvPr id="310" name="Google Shape;310;p64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Let’s explore the Heroku Dashboard together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11" name="Google Shape;3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050" y="1583750"/>
            <a:ext cx="7113000" cy="34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CLI demo</a:t>
            </a:r>
            <a:endParaRPr/>
          </a:p>
        </p:txBody>
      </p:sp>
      <p:sp>
        <p:nvSpPr>
          <p:cNvPr id="318" name="Google Shape;318;p65"/>
          <p:cNvSpPr txBox="1"/>
          <p:nvPr>
            <p:ph idx="4294967295" type="body"/>
          </p:nvPr>
        </p:nvSpPr>
        <p:spPr>
          <a:xfrm>
            <a:off x="208750" y="833050"/>
            <a:ext cx="87162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Let’s try some commands together:</a:t>
            </a:r>
            <a:endParaRPr sz="2000">
              <a:solidFill>
                <a:srgbClr val="434343"/>
              </a:solidFill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nsolas"/>
              <a:buNone/>
            </a:pP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apps</a:t>
            </a:r>
            <a:endParaRPr b="1"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nsolas"/>
              <a:buNone/>
            </a:pP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logs -a [app-name]</a:t>
            </a:r>
            <a:endParaRPr b="1"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nsolas"/>
              <a:buNone/>
            </a:pP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logs -a [app-name] --tail</a:t>
            </a:r>
            <a:endParaRPr b="1"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onsolas"/>
              <a:buNone/>
            </a:pPr>
            <a:r>
              <a:rPr b="1"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heroku ps</a:t>
            </a:r>
            <a:endParaRPr b="1"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en" sz="2000">
                <a:solidFill>
                  <a:srgbClr val="434343"/>
                </a:solidFill>
              </a:rPr>
              <a:t> 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19" name="Google Shape;3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Using Heroku with GitHub</a:t>
            </a:r>
            <a:endParaRPr/>
          </a:p>
        </p:txBody>
      </p:sp>
      <p:sp>
        <p:nvSpPr>
          <p:cNvPr id="325" name="Google Shape;325;p66"/>
          <p:cNvSpPr txBox="1"/>
          <p:nvPr>
            <p:ph idx="4294967295" type="body"/>
          </p:nvPr>
        </p:nvSpPr>
        <p:spPr>
          <a:xfrm>
            <a:off x="208750" y="619050"/>
            <a:ext cx="87162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Instead of using a local clone of a repo, a Git repo on Heroku,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and Heroku CLI to sync all of these pieces together, the process can be simplified with GitHub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It is possible to create a new app directly with the Heroku Web App and then connect the app to a GitHub repo - as well as set up auto-deploy: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26" name="Google Shape;3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975" y="2864600"/>
            <a:ext cx="4815751" cy="231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66"/>
          <p:cNvCxnSpPr/>
          <p:nvPr/>
        </p:nvCxnSpPr>
        <p:spPr>
          <a:xfrm flipH="1">
            <a:off x="5609750" y="3989000"/>
            <a:ext cx="2035200" cy="76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8" name="Google Shape;3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Buttons</a:t>
            </a:r>
            <a:endParaRPr/>
          </a:p>
        </p:txBody>
      </p:sp>
      <p:sp>
        <p:nvSpPr>
          <p:cNvPr id="334" name="Google Shape;334;p67"/>
          <p:cNvSpPr txBox="1"/>
          <p:nvPr>
            <p:ph idx="4294967295" type="body"/>
          </p:nvPr>
        </p:nvSpPr>
        <p:spPr>
          <a:xfrm>
            <a:off x="208750" y="725275"/>
            <a:ext cx="87162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Buttons are a way to deploy an application in one-click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They can be added to any webpage and deploy any kind of GitHub repo, public or private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35" name="Google Shape;3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1040"/>
            <a:ext cx="9143999" cy="279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How to create a </a:t>
            </a:r>
            <a:r>
              <a:rPr lang="en" sz="2200"/>
              <a:t>Heroku Button?</a:t>
            </a:r>
            <a:endParaRPr/>
          </a:p>
        </p:txBody>
      </p:sp>
      <p:sp>
        <p:nvSpPr>
          <p:cNvPr id="341" name="Google Shape;341;p68"/>
          <p:cNvSpPr txBox="1"/>
          <p:nvPr>
            <p:ph idx="4294967295" type="body"/>
          </p:nvPr>
        </p:nvSpPr>
        <p:spPr>
          <a:xfrm>
            <a:off x="208750" y="725275"/>
            <a:ext cx="87162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Add a file called </a:t>
            </a:r>
            <a:r>
              <a:rPr b="1" lang="en" sz="2000">
                <a:solidFill>
                  <a:srgbClr val="434343"/>
                </a:solidFill>
              </a:rPr>
              <a:t>app.json</a:t>
            </a:r>
            <a:r>
              <a:rPr lang="en" sz="2000">
                <a:solidFill>
                  <a:srgbClr val="434343"/>
                </a:solidFill>
              </a:rPr>
              <a:t> at the root of your GitHub repo.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Add a name, description, and repository URL into it: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Then use the following HTML code to render a button that points to the code repository defined in app.json: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BB9FFF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1200">
                <a:solidFill>
                  <a:srgbClr val="76D9E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A77AFE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https://heroku.com/deploy?template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A77AFE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https://github.com/heroku/node-js-getting-started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200">
              <a:solidFill>
                <a:srgbClr val="FFFFFF"/>
              </a:solidFill>
              <a:highlight>
                <a:srgbClr val="2A2A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  				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BB9FFF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img </a:t>
            </a:r>
            <a:r>
              <a:rPr lang="en" sz="1200">
                <a:solidFill>
                  <a:srgbClr val="76D9E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A77AFE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https://www.herokucdn.com/deploy/button.svg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BB9FFF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6D9E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A77AFE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Deploy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200">
              <a:solidFill>
                <a:srgbClr val="FFFFFF"/>
              </a:solidFill>
              <a:highlight>
                <a:srgbClr val="2A2A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17500" lvl="0" marL="1397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BB9FFF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>
                <a:solidFill>
                  <a:srgbClr val="CFD7D6"/>
                </a:solidFill>
                <a:highlight>
                  <a:srgbClr val="2A2A2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CFD7D6"/>
              </a:solidFill>
              <a:highlight>
                <a:srgbClr val="2A2A2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42" name="Google Shape;3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399" y="1848650"/>
            <a:ext cx="5052300" cy="13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4 - Creating and using a Heroku Button</a:t>
            </a:r>
            <a:endParaRPr/>
          </a:p>
        </p:txBody>
      </p:sp>
      <p:sp>
        <p:nvSpPr>
          <p:cNvPr id="348" name="Google Shape;348;p69"/>
          <p:cNvSpPr txBox="1"/>
          <p:nvPr>
            <p:ph idx="4294967295" type="body"/>
          </p:nvPr>
        </p:nvSpPr>
        <p:spPr>
          <a:xfrm>
            <a:off x="208750" y="888475"/>
            <a:ext cx="887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this lab, we’re going to try a Heroku Button and create our own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Your mission:</a:t>
            </a:r>
            <a:r>
              <a:rPr lang="en" sz="2000">
                <a:solidFill>
                  <a:srgbClr val="434343"/>
                </a:solidFill>
              </a:rPr>
              <a:t> Open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https://github.com/alcfeoh/lp-store-server</a:t>
            </a:r>
            <a:r>
              <a:rPr lang="en" sz="2000">
                <a:solidFill>
                  <a:srgbClr val="434343"/>
                </a:solidFill>
              </a:rPr>
              <a:t> in a browser, scroll to the end of the page and click the Heroku button to deploy the app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Now let’s create a custom Heroku Button. Create a file called </a:t>
            </a:r>
            <a:r>
              <a:rPr b="1" lang="en" sz="2000">
                <a:solidFill>
                  <a:srgbClr val="434343"/>
                </a:solidFill>
              </a:rPr>
              <a:t>index.html</a:t>
            </a:r>
            <a:r>
              <a:rPr lang="en" sz="2000">
                <a:solidFill>
                  <a:srgbClr val="434343"/>
                </a:solidFill>
              </a:rPr>
              <a:t> in the folder of your choice.</a:t>
            </a:r>
            <a:endParaRPr b="1"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Edit </a:t>
            </a:r>
            <a:r>
              <a:rPr b="1" lang="en" sz="2000">
                <a:solidFill>
                  <a:srgbClr val="434343"/>
                </a:solidFill>
              </a:rPr>
              <a:t>index.html</a:t>
            </a:r>
            <a:r>
              <a:rPr lang="en" sz="2000">
                <a:solidFill>
                  <a:srgbClr val="434343"/>
                </a:solidFill>
              </a:rPr>
              <a:t> with a text editor and add the following code in it: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" sz="12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1" lang="en" sz="1200">
                <a:solidFill>
                  <a:srgbClr val="008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1" lang="en" sz="1200" u="sng">
                <a:solidFill>
                  <a:schemeClr val="hlink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https://heroku.com/deploy?template=</a:t>
            </a:r>
            <a:r>
              <a:rPr b="1" lang="en" sz="1200" u="sng">
                <a:solidFill>
                  <a:srgbClr val="F1C232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https://github.com/alcfeoh/lp-store-server</a:t>
            </a:r>
            <a:r>
              <a:rPr b="1" lang="en" sz="1200">
                <a:solidFill>
                  <a:srgbClr val="008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img </a:t>
            </a:r>
            <a:r>
              <a:rPr b="1" lang="en" sz="12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1" lang="en" sz="1200">
                <a:solidFill>
                  <a:srgbClr val="008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="https://www.herokucdn.com/deploy/button.svg" </a:t>
            </a:r>
            <a:r>
              <a:rPr b="1" lang="en" sz="12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b="1" lang="en" sz="1200">
                <a:solidFill>
                  <a:srgbClr val="008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="Deploy"</a:t>
            </a: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" sz="1200">
                <a:solidFill>
                  <a:srgbClr val="00008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00000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Open </a:t>
            </a:r>
            <a:r>
              <a:rPr b="1" lang="en" sz="2000">
                <a:solidFill>
                  <a:srgbClr val="434343"/>
                </a:solidFill>
              </a:rPr>
              <a:t>index.html</a:t>
            </a:r>
            <a:r>
              <a:rPr lang="en" sz="2000">
                <a:solidFill>
                  <a:srgbClr val="434343"/>
                </a:solidFill>
              </a:rPr>
              <a:t> in a browser and click the Heroku button to see what happens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49" name="Google Shape;34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Buildpacks</a:t>
            </a:r>
            <a:endParaRPr/>
          </a:p>
        </p:txBody>
      </p:sp>
      <p:sp>
        <p:nvSpPr>
          <p:cNvPr id="355" name="Google Shape;355;p70"/>
          <p:cNvSpPr txBox="1"/>
          <p:nvPr>
            <p:ph idx="4294967295" type="body"/>
          </p:nvPr>
        </p:nvSpPr>
        <p:spPr>
          <a:xfrm>
            <a:off x="208750" y="725275"/>
            <a:ext cx="88266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What we’ve done so far might look like magic: Our app was already set-up to be “Heroku-friendly”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some cases, you </a:t>
            </a:r>
            <a:r>
              <a:rPr lang="en" sz="2000">
                <a:solidFill>
                  <a:srgbClr val="434343"/>
                </a:solidFill>
              </a:rPr>
              <a:t>might</a:t>
            </a:r>
            <a:r>
              <a:rPr lang="en" sz="2000">
                <a:solidFill>
                  <a:srgbClr val="434343"/>
                </a:solidFill>
              </a:rPr>
              <a:t> have to “teach” Heroku how to build and deploy your application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Buildpacks </a:t>
            </a:r>
            <a:r>
              <a:rPr lang="en" sz="2000">
                <a:solidFill>
                  <a:srgbClr val="434343"/>
                </a:solidFill>
              </a:rPr>
              <a:t>are responsible for transforming deployed code into a </a:t>
            </a:r>
            <a:r>
              <a:rPr b="1" lang="en" sz="2000">
                <a:solidFill>
                  <a:srgbClr val="434343"/>
                </a:solidFill>
              </a:rPr>
              <a:t>slug</a:t>
            </a:r>
            <a:r>
              <a:rPr lang="en" sz="2000">
                <a:solidFill>
                  <a:srgbClr val="434343"/>
                </a:solidFill>
              </a:rPr>
              <a:t>, which can then be executed on a </a:t>
            </a:r>
            <a:r>
              <a:rPr b="1" lang="en" sz="2000">
                <a:solidFill>
                  <a:srgbClr val="434343"/>
                </a:solidFill>
              </a:rPr>
              <a:t>dyno</a:t>
            </a:r>
            <a:r>
              <a:rPr lang="en" sz="2000">
                <a:solidFill>
                  <a:srgbClr val="434343"/>
                </a:solidFill>
              </a:rPr>
              <a:t>. Buildpacks are composed of a set of scripts that turn your code into compiled code that can then be deployed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has its own set of buildpacks for the languages it supports, as well as several third-party buildpacks 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https://elements.heroku.com/buildpacks</a:t>
            </a: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Add-Ons</a:t>
            </a:r>
            <a:endParaRPr/>
          </a:p>
        </p:txBody>
      </p:sp>
      <p:sp>
        <p:nvSpPr>
          <p:cNvPr id="361" name="Google Shape;361;p71"/>
          <p:cNvSpPr txBox="1"/>
          <p:nvPr>
            <p:ph idx="4294967295" type="body"/>
          </p:nvPr>
        </p:nvSpPr>
        <p:spPr>
          <a:xfrm>
            <a:off x="177625" y="725275"/>
            <a:ext cx="88578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Add-Ons can be used to improve your Heroku experience and add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f</a:t>
            </a:r>
            <a:r>
              <a:rPr lang="en" sz="2000">
                <a:solidFill>
                  <a:srgbClr val="434343"/>
                </a:solidFill>
              </a:rPr>
              <a:t>eatures to your app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There are dozen of add-ons you can choose from at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https://elements.heroku.com/addons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62" name="Google Shape;3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800" y="2627250"/>
            <a:ext cx="5473101" cy="2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369" name="Google Shape;369;p72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b="1" lang="en">
                <a:solidFill>
                  <a:schemeClr val="dk1"/>
                </a:solidFill>
              </a:rPr>
              <a:t>Scaling your applications with Heroku Dynos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How we're going to work</a:t>
            </a:r>
            <a:endParaRPr/>
          </a:p>
        </p:txBody>
      </p:sp>
      <p:sp>
        <p:nvSpPr>
          <p:cNvPr id="134" name="Google Shape;134;p37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Your questions are welcome, anytime!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Feel free to come up with questions related to specific problems you’re trying to solve with Heroku. We might even try to fix those problems together.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My goal is to give you the tools to work efficiently with Heroku - We’re going to practice a lot!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As a result, we will be going through online documentation when needed</a:t>
            </a:r>
            <a:br>
              <a:rPr lang="en" sz="2400">
                <a:solidFill>
                  <a:srgbClr val="434343"/>
                </a:solidFill>
              </a:rPr>
            </a:b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3"/>
          <p:cNvSpPr txBox="1"/>
          <p:nvPr>
            <p:ph type="title"/>
          </p:nvPr>
        </p:nvSpPr>
        <p:spPr>
          <a:xfrm>
            <a:off x="497325" y="452925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800"/>
              <a:t>Scaling your application with Heroku dynos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Different types of scaling - Horizontal</a:t>
            </a:r>
            <a:endParaRPr/>
          </a:p>
        </p:txBody>
      </p:sp>
      <p:sp>
        <p:nvSpPr>
          <p:cNvPr id="380" name="Google Shape;380;p74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Horizontal scaling</a:t>
            </a:r>
            <a:r>
              <a:rPr lang="en" sz="2000">
                <a:solidFill>
                  <a:srgbClr val="434343"/>
                </a:solidFill>
              </a:rPr>
              <a:t> = Multiply the number of dynos to handle more traffic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No scaling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Scaling in place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81" name="Google Shape;3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50" y="1446900"/>
            <a:ext cx="5077675" cy="18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050" y="3254550"/>
            <a:ext cx="5077675" cy="18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Different types of scaling - Vertical</a:t>
            </a:r>
            <a:endParaRPr/>
          </a:p>
        </p:txBody>
      </p:sp>
      <p:sp>
        <p:nvSpPr>
          <p:cNvPr id="388" name="Google Shape;388;p75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Vertical </a:t>
            </a:r>
            <a:r>
              <a:rPr b="1" lang="en" sz="2000">
                <a:solidFill>
                  <a:srgbClr val="434343"/>
                </a:solidFill>
              </a:rPr>
              <a:t>scaling</a:t>
            </a:r>
            <a:r>
              <a:rPr lang="en" sz="2000">
                <a:solidFill>
                  <a:srgbClr val="434343"/>
                </a:solidFill>
              </a:rPr>
              <a:t> = Increase dyno resources (disk space, memory, CPU, etc.)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89" name="Google Shape;3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150" y="1809950"/>
            <a:ext cx="2279700" cy="29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Vertical scaling with Heroku</a:t>
            </a:r>
            <a:endParaRPr/>
          </a:p>
        </p:txBody>
      </p:sp>
      <p:sp>
        <p:nvSpPr>
          <p:cNvPr id="395" name="Google Shape;395;p76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It requires a dyno upgrade. You can pick exactly what you need: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96" name="Google Shape;3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5" y="1468274"/>
            <a:ext cx="8051975" cy="351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76"/>
          <p:cNvCxnSpPr/>
          <p:nvPr/>
        </p:nvCxnSpPr>
        <p:spPr>
          <a:xfrm flipH="1" rot="10800000">
            <a:off x="170225" y="3589300"/>
            <a:ext cx="888300" cy="51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Horizontal </a:t>
            </a:r>
            <a:r>
              <a:rPr lang="en" sz="2200"/>
              <a:t>scaling with Heroku</a:t>
            </a:r>
            <a:endParaRPr/>
          </a:p>
        </p:txBody>
      </p:sp>
      <p:sp>
        <p:nvSpPr>
          <p:cNvPr id="404" name="Google Shape;404;p77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You can manually increase the number of dynos you want to use</a:t>
            </a:r>
            <a:r>
              <a:rPr lang="en" sz="2000">
                <a:solidFill>
                  <a:srgbClr val="434343"/>
                </a:solidFill>
              </a:rPr>
              <a:t>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05" name="Google Shape;4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725" y="1739748"/>
            <a:ext cx="4708300" cy="299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77"/>
          <p:cNvCxnSpPr/>
          <p:nvPr/>
        </p:nvCxnSpPr>
        <p:spPr>
          <a:xfrm flipH="1">
            <a:off x="3944800" y="2908475"/>
            <a:ext cx="1169100" cy="6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can handle scaling automatically</a:t>
            </a:r>
            <a:endParaRPr/>
          </a:p>
        </p:txBody>
      </p:sp>
      <p:sp>
        <p:nvSpPr>
          <p:cNvPr id="413" name="Google Shape;413;p78"/>
          <p:cNvSpPr txBox="1"/>
          <p:nvPr>
            <p:ph idx="4294967295" type="body"/>
          </p:nvPr>
        </p:nvSpPr>
        <p:spPr>
          <a:xfrm>
            <a:off x="208750" y="619050"/>
            <a:ext cx="87162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 most expensive plans have you covered with autoscaling</a:t>
            </a:r>
            <a:r>
              <a:rPr lang="en" sz="2000">
                <a:solidFill>
                  <a:srgbClr val="434343"/>
                </a:solidFill>
              </a:rPr>
              <a:t>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14" name="Google Shape;4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75" y="1417774"/>
            <a:ext cx="8037175" cy="3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8"/>
          <p:cNvSpPr/>
          <p:nvPr/>
        </p:nvSpPr>
        <p:spPr>
          <a:xfrm>
            <a:off x="7245300" y="3692950"/>
            <a:ext cx="673500" cy="19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422" name="Google Shape;422;p79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b="1" lang="en">
                <a:solidFill>
                  <a:schemeClr val="dk1"/>
                </a:solidFill>
              </a:rPr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0"/>
          <p:cNvSpPr txBox="1"/>
          <p:nvPr>
            <p:ph type="title"/>
          </p:nvPr>
        </p:nvSpPr>
        <p:spPr>
          <a:xfrm>
            <a:off x="497325" y="452925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800"/>
              <a:t>Heroku Connect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What is Heroku Connect?</a:t>
            </a:r>
            <a:endParaRPr/>
          </a:p>
        </p:txBody>
      </p:sp>
      <p:sp>
        <p:nvSpPr>
          <p:cNvPr id="433" name="Google Shape;433;p81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Heroku Connect </a:t>
            </a:r>
            <a:r>
              <a:rPr lang="en" sz="2000">
                <a:solidFill>
                  <a:srgbClr val="434343"/>
                </a:solidFill>
              </a:rPr>
              <a:t>is an add-on that synchronizes data between your Salesforce organization and a Heroku Postgres database.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 synchronization works both ways:</a:t>
            </a:r>
            <a:endParaRPr sz="2000">
              <a:solidFill>
                <a:srgbClr val="434343"/>
              </a:solidFill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en" sz="2000">
                <a:solidFill>
                  <a:srgbClr val="434343"/>
                </a:solidFill>
              </a:rPr>
              <a:t>- Any update in Salesforce data gets reflected in Heroku’s Postgres DB</a:t>
            </a:r>
            <a:endParaRPr sz="2000">
              <a:solidFill>
                <a:srgbClr val="434343"/>
              </a:solidFill>
            </a:endParaRPr>
          </a:p>
          <a:p>
            <a: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</a:pPr>
            <a:r>
              <a:rPr lang="en" sz="2000">
                <a:solidFill>
                  <a:srgbClr val="434343"/>
                </a:solidFill>
              </a:rPr>
              <a:t>- Any update in </a:t>
            </a:r>
            <a:r>
              <a:rPr lang="en" sz="2000">
                <a:solidFill>
                  <a:srgbClr val="434343"/>
                </a:solidFill>
              </a:rPr>
              <a:t>Heroku’s Postgres DB gets reflected in Salesforce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34" name="Google Shape;4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2604"/>
            <a:ext cx="9144000" cy="362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Add-ons</a:t>
            </a:r>
            <a:endParaRPr/>
          </a:p>
        </p:txBody>
      </p:sp>
      <p:sp>
        <p:nvSpPr>
          <p:cNvPr id="440" name="Google Shape;440;p82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Connect is designed to work with a Postgres Database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Both Heroku Connect and Heroku Postgres are Heroku Add-ons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41" name="Google Shape;4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63" y="2490801"/>
            <a:ext cx="5780875" cy="21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Useful links</a:t>
            </a:r>
            <a:endParaRPr/>
          </a:p>
        </p:txBody>
      </p:sp>
      <p:sp>
        <p:nvSpPr>
          <p:cNvPr id="140" name="Google Shape;140;p38"/>
          <p:cNvSpPr txBox="1"/>
          <p:nvPr>
            <p:ph idx="4294967295" type="body"/>
          </p:nvPr>
        </p:nvSpPr>
        <p:spPr>
          <a:xfrm>
            <a:off x="213900" y="880625"/>
            <a:ext cx="893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Link to these slides:</a:t>
            </a:r>
            <a:endParaRPr sz="36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3600">
                <a:solidFill>
                  <a:srgbClr val="434343"/>
                </a:solidFill>
              </a:rPr>
            </a:br>
            <a:r>
              <a:rPr b="1" lang="en" sz="4800" u="sng">
                <a:solidFill>
                  <a:schemeClr val="hlink"/>
                </a:solidFill>
                <a:hlinkClick r:id="rId3"/>
              </a:rPr>
              <a:t>https://bit.ly/di-heroku</a:t>
            </a:r>
            <a:endParaRPr b="1" sz="48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4444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4444"/>
                </a:solidFill>
              </a:rPr>
              <a:t>Breaks: </a:t>
            </a:r>
            <a:r>
              <a:rPr lang="en" sz="3600">
                <a:solidFill>
                  <a:srgbClr val="444444"/>
                </a:solidFill>
              </a:rPr>
              <a:t>5 mins every hour - 12pm Pacific (1 hour)</a:t>
            </a:r>
            <a:endParaRPr b="1" sz="4800">
              <a:solidFill>
                <a:srgbClr val="44444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434343"/>
                </a:solidFill>
              </a:rPr>
            </a:b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Heroku Dataclips</a:t>
            </a:r>
            <a:endParaRPr/>
          </a:p>
        </p:txBody>
      </p:sp>
      <p:sp>
        <p:nvSpPr>
          <p:cNvPr id="448" name="Google Shape;448;p83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Dataclips </a:t>
            </a:r>
            <a:r>
              <a:rPr lang="en" sz="2000">
                <a:solidFill>
                  <a:srgbClr val="434343"/>
                </a:solidFill>
              </a:rPr>
              <a:t>enable you to create SQL queries for your Heroku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Postgres databases and share the results with colleagues, third-party tools, and the public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49" name="Google Shape;4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702" y="1911250"/>
            <a:ext cx="5748925" cy="3446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83"/>
          <p:cNvCxnSpPr/>
          <p:nvPr/>
        </p:nvCxnSpPr>
        <p:spPr>
          <a:xfrm>
            <a:off x="4879275" y="3075450"/>
            <a:ext cx="2649300" cy="126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5 - Using Heroku Connect, Postgres database, and dataclips</a:t>
            </a:r>
            <a:endParaRPr/>
          </a:p>
        </p:txBody>
      </p:sp>
      <p:sp>
        <p:nvSpPr>
          <p:cNvPr id="457" name="Google Shape;457;p84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This lab is going to make us go through the entire process and practice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with all of the concepts we’ve introduced earlier, such as add-ons, Heroku Connect, Dataclips, and scaling.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Follow the instructions at: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 u="sng">
                <a:solidFill>
                  <a:schemeClr val="hlink"/>
                </a:solidFill>
                <a:hlinkClick r:id="rId3"/>
              </a:rPr>
              <a:t>https://devcenter.heroku.com/articles/getting-started-with-heroku-and-connect-without-local-dev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Work through all of the steps till you reach the “Summary” section.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58" name="Google Shape;4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050" y="795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464" name="Google Shape;464;p85"/>
          <p:cNvSpPr txBox="1"/>
          <p:nvPr>
            <p:ph idx="1" type="body"/>
          </p:nvPr>
        </p:nvSpPr>
        <p:spPr>
          <a:xfrm>
            <a:off x="471900" y="1783175"/>
            <a:ext cx="73284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b="1" lang="en">
                <a:solidFill>
                  <a:schemeClr val="dk1"/>
                </a:solidFill>
              </a:rPr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6"/>
          <p:cNvSpPr txBox="1"/>
          <p:nvPr>
            <p:ph type="title"/>
          </p:nvPr>
        </p:nvSpPr>
        <p:spPr>
          <a:xfrm>
            <a:off x="497325" y="452925"/>
            <a:ext cx="80340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800"/>
              <a:t>Continuous Integration and Continuous Deployment with Heroku</a:t>
            </a:r>
            <a:endParaRPr sz="4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continuous integration (CI) and continuous deployment (CD)</a:t>
            </a:r>
            <a:endParaRPr/>
          </a:p>
        </p:txBody>
      </p:sp>
      <p:sp>
        <p:nvSpPr>
          <p:cNvPr id="475" name="Google Shape;475;p87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</a:rPr>
              <a:t>Continuous Integration</a:t>
            </a:r>
            <a:r>
              <a:rPr lang="en" sz="2000">
                <a:solidFill>
                  <a:srgbClr val="434343"/>
                </a:solidFill>
              </a:rPr>
              <a:t> is a software development practice where members of a team </a:t>
            </a:r>
            <a:r>
              <a:rPr b="1" lang="en" sz="2000">
                <a:solidFill>
                  <a:srgbClr val="434343"/>
                </a:solidFill>
              </a:rPr>
              <a:t>integrate their work frequently</a:t>
            </a:r>
            <a:r>
              <a:rPr lang="en" sz="2000">
                <a:solidFill>
                  <a:srgbClr val="434343"/>
                </a:solidFill>
              </a:rPr>
              <a:t>, usually at least daily - leading to multiple integrations per day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Each integration is verified by an </a:t>
            </a:r>
            <a:r>
              <a:rPr b="1" lang="en" sz="2000">
                <a:solidFill>
                  <a:srgbClr val="434343"/>
                </a:solidFill>
              </a:rPr>
              <a:t>automated build</a:t>
            </a:r>
            <a:r>
              <a:rPr lang="en" sz="2000">
                <a:solidFill>
                  <a:srgbClr val="434343"/>
                </a:solidFill>
              </a:rPr>
              <a:t> (including tests) to detect integration errors as quickly as possible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</a:rPr>
              <a:t>Continuous Deployment </a:t>
            </a:r>
            <a:r>
              <a:rPr lang="en" sz="2000">
                <a:solidFill>
                  <a:srgbClr val="434343"/>
                </a:solidFill>
              </a:rPr>
              <a:t>is continuous integration followed by a deployment process (staging then production for instance).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Why continuous integration and continuous development?</a:t>
            </a:r>
            <a:endParaRPr/>
          </a:p>
        </p:txBody>
      </p:sp>
      <p:sp>
        <p:nvSpPr>
          <p:cNvPr id="481" name="Google Shape;481;p88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Integration is hard, effort increase exponentially with: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– Number of components/apps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– Number of bugs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– Time since last integration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As a result, integrating as often as possible is very helpful: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Makes the team conscious about the integration effort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Helps streamline the build process very early in the dev of a project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Gets the code to production as soon as possible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Benefits of continuous integration and deployment</a:t>
            </a:r>
            <a:endParaRPr/>
          </a:p>
        </p:txBody>
      </p:sp>
      <p:sp>
        <p:nvSpPr>
          <p:cNvPr id="487" name="Google Shape;487;p89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Project Management 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rgbClr val="434343"/>
                </a:solidFill>
              </a:rPr>
              <a:t>Detect development problems ASAP = Fail fast, fail often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rgbClr val="434343"/>
                </a:solidFill>
              </a:rPr>
              <a:t>Reduce risks related to cost, schedule, and quality</a:t>
            </a:r>
            <a:endParaRPr sz="2400">
              <a:solidFill>
                <a:srgbClr val="43434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</a:rPr>
              <a:t> Code Quality 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Code - Must - Compile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rgbClr val="434343"/>
                </a:solidFill>
              </a:rPr>
              <a:t>Measurable and visible code quality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rgbClr val="434343"/>
                </a:solidFill>
              </a:rPr>
              <a:t>Continuous automatic regression unit tests</a:t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Continuous integration (CI) example</a:t>
            </a:r>
            <a:endParaRPr/>
          </a:p>
        </p:txBody>
      </p:sp>
      <p:sp>
        <p:nvSpPr>
          <p:cNvPr id="493" name="Google Shape;493;p90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494" name="Google Shape;49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39579"/>
            <a:ext cx="8716198" cy="433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C</a:t>
            </a:r>
            <a:r>
              <a:rPr lang="en" sz="2200"/>
              <a:t>ontinuous deployment (CD) example</a:t>
            </a:r>
            <a:endParaRPr/>
          </a:p>
        </p:txBody>
      </p:sp>
      <p:sp>
        <p:nvSpPr>
          <p:cNvPr id="500" name="Google Shape;500;p91"/>
          <p:cNvSpPr txBox="1"/>
          <p:nvPr>
            <p:ph idx="4294967295" type="body"/>
          </p:nvPr>
        </p:nvSpPr>
        <p:spPr>
          <a:xfrm>
            <a:off x="208750" y="619050"/>
            <a:ext cx="87162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</a:t>
            </a:r>
            <a:r>
              <a:rPr lang="en" sz="2000">
                <a:solidFill>
                  <a:srgbClr val="434343"/>
                </a:solidFill>
              </a:rPr>
              <a:t>can handle the entire pipeline from development to production</a:t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01" name="Google Shape;5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8010"/>
            <a:ext cx="9144000" cy="345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Pipelines</a:t>
            </a:r>
            <a:endParaRPr/>
          </a:p>
        </p:txBody>
      </p:sp>
      <p:sp>
        <p:nvSpPr>
          <p:cNvPr id="507" name="Google Shape;507;p92"/>
          <p:cNvSpPr txBox="1"/>
          <p:nvPr>
            <p:ph idx="4294967295" type="body"/>
          </p:nvPr>
        </p:nvSpPr>
        <p:spPr>
          <a:xfrm>
            <a:off x="208750" y="710475"/>
            <a:ext cx="87162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Heroku Pipelines</a:t>
            </a:r>
            <a:r>
              <a:rPr lang="en" sz="2000">
                <a:solidFill>
                  <a:srgbClr val="434343"/>
                </a:solidFill>
              </a:rPr>
              <a:t> are a way to move development code along multiple steps towards production.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For instance: Development - Review - Staging  - Production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Each step in a pipeline is an independent Heroku app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08" name="Google Shape;5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825" y="2919175"/>
            <a:ext cx="5084276" cy="21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146" name="Google Shape;146;p39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Pipeline Demo</a:t>
            </a:r>
            <a:endParaRPr/>
          </a:p>
        </p:txBody>
      </p:sp>
      <p:sp>
        <p:nvSpPr>
          <p:cNvPr id="514" name="Google Shape;514;p93"/>
          <p:cNvSpPr txBox="1"/>
          <p:nvPr>
            <p:ph idx="4294967295" type="body"/>
          </p:nvPr>
        </p:nvSpPr>
        <p:spPr>
          <a:xfrm>
            <a:off x="208750" y="710475"/>
            <a:ext cx="8716200" cy="4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Heroku Pipelines</a:t>
            </a:r>
            <a:r>
              <a:rPr lang="en" sz="2000">
                <a:solidFill>
                  <a:srgbClr val="434343"/>
                </a:solidFill>
              </a:rPr>
              <a:t> support continuous integration, review of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pull requests, staging server as well as promotion to production.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All of that in one screen: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15" name="Google Shape;51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50" y="2354839"/>
            <a:ext cx="8716200" cy="263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6 - Creating a pipeline with a staging environment</a:t>
            </a:r>
            <a:endParaRPr/>
          </a:p>
        </p:txBody>
      </p:sp>
      <p:sp>
        <p:nvSpPr>
          <p:cNvPr id="522" name="Google Shape;522;p94"/>
          <p:cNvSpPr txBox="1"/>
          <p:nvPr>
            <p:ph idx="4294967295" type="body"/>
          </p:nvPr>
        </p:nvSpPr>
        <p:spPr>
          <a:xfrm>
            <a:off x="208750" y="777700"/>
            <a:ext cx="8716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this lab, we’re going to create a pipeline using the Heroku UI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To get started, navigate to: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https://dashboard.heroku.com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Then click on the “New” button in the top right corner to create a new Pipeline: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Then follow the different steps as instructed in the user interface.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In case you need help: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https://devcenter.heroku.com/articles/pipelines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23" name="Google Shape;52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988" y="2559550"/>
            <a:ext cx="18192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530" name="Google Shape;530;p95"/>
          <p:cNvSpPr txBox="1"/>
          <p:nvPr>
            <p:ph idx="1" type="body"/>
          </p:nvPr>
        </p:nvSpPr>
        <p:spPr>
          <a:xfrm>
            <a:off x="471900" y="1783175"/>
            <a:ext cx="73284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b="1" lang="en">
                <a:solidFill>
                  <a:schemeClr val="dk1"/>
                </a:solidFill>
              </a:rPr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6"/>
          <p:cNvSpPr txBox="1"/>
          <p:nvPr>
            <p:ph type="title"/>
          </p:nvPr>
        </p:nvSpPr>
        <p:spPr>
          <a:xfrm>
            <a:off x="497325" y="452925"/>
            <a:ext cx="80340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800"/>
              <a:t>Supporting</a:t>
            </a:r>
            <a:r>
              <a:rPr lang="en" sz="4800"/>
              <a:t> Heroku applications</a:t>
            </a:r>
            <a:endParaRPr sz="4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22" y="1811147"/>
            <a:ext cx="6037500" cy="33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Monitoring Heroku Applications</a:t>
            </a:r>
            <a:endParaRPr/>
          </a:p>
        </p:txBody>
      </p:sp>
      <p:sp>
        <p:nvSpPr>
          <p:cNvPr id="542" name="Google Shape;542;p97"/>
          <p:cNvSpPr txBox="1"/>
          <p:nvPr>
            <p:ph idx="4294967295" type="body"/>
          </p:nvPr>
        </p:nvSpPr>
        <p:spPr>
          <a:xfrm>
            <a:off x="208750" y="495850"/>
            <a:ext cx="87162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Using the </a:t>
            </a:r>
            <a:r>
              <a:rPr b="1" lang="en" sz="2000">
                <a:solidFill>
                  <a:srgbClr val="434343"/>
                </a:solidFill>
              </a:rPr>
              <a:t>Activity </a:t>
            </a:r>
            <a:r>
              <a:rPr lang="en" sz="2000">
                <a:solidFill>
                  <a:srgbClr val="434343"/>
                </a:solidFill>
              </a:rPr>
              <a:t>tab on the dashboard of an application, one can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see the history of changes made to an application and roll back to a previous version of the application: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43" name="Google Shape;54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825" y="43938"/>
            <a:ext cx="1115567" cy="111556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7"/>
          <p:cNvSpPr/>
          <p:nvPr/>
        </p:nvSpPr>
        <p:spPr>
          <a:xfrm>
            <a:off x="3907575" y="1854325"/>
            <a:ext cx="532800" cy="21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Monitoring Heroku Applications</a:t>
            </a:r>
            <a:endParaRPr/>
          </a:p>
        </p:txBody>
      </p:sp>
      <p:sp>
        <p:nvSpPr>
          <p:cNvPr id="550" name="Google Shape;550;p98"/>
          <p:cNvSpPr txBox="1"/>
          <p:nvPr>
            <p:ph idx="4294967295" type="body"/>
          </p:nvPr>
        </p:nvSpPr>
        <p:spPr>
          <a:xfrm>
            <a:off x="208750" y="540250"/>
            <a:ext cx="8716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Using the </a:t>
            </a:r>
            <a:r>
              <a:rPr b="1" lang="en" sz="2000">
                <a:solidFill>
                  <a:srgbClr val="434343"/>
                </a:solidFill>
              </a:rPr>
              <a:t>Metrics </a:t>
            </a:r>
            <a:r>
              <a:rPr lang="en" sz="2000">
                <a:solidFill>
                  <a:srgbClr val="434343"/>
                </a:solidFill>
              </a:rPr>
              <a:t>tab on the dashboard of an application, one can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monitor memory usage, response time, as well as Dyno load: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51" name="Google Shape;5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63" y="1602725"/>
            <a:ext cx="6129377" cy="354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98"/>
          <p:cNvSpPr/>
          <p:nvPr/>
        </p:nvSpPr>
        <p:spPr>
          <a:xfrm>
            <a:off x="2812275" y="2039350"/>
            <a:ext cx="384900" cy="17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Supporting </a:t>
            </a:r>
            <a:r>
              <a:rPr lang="en"/>
              <a:t>Heroku Applications</a:t>
            </a:r>
            <a:endParaRPr/>
          </a:p>
        </p:txBody>
      </p:sp>
      <p:sp>
        <p:nvSpPr>
          <p:cNvPr id="559" name="Google Shape;559;p99"/>
          <p:cNvSpPr txBox="1"/>
          <p:nvPr>
            <p:ph idx="4294967295" type="body"/>
          </p:nvPr>
        </p:nvSpPr>
        <p:spPr>
          <a:xfrm>
            <a:off x="208750" y="540250"/>
            <a:ext cx="8716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More interesting features are available on the “more” button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Located in the top right corner of your Heroku application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Here you can access the logs, run a production check, as well as restart all dynos</a:t>
            </a:r>
            <a:r>
              <a:rPr lang="en" sz="2000">
                <a:solidFill>
                  <a:srgbClr val="434343"/>
                </a:solidFill>
              </a:rPr>
              <a:t>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60" name="Google Shape;56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50" y="2485513"/>
            <a:ext cx="22669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The settings tab</a:t>
            </a:r>
            <a:endParaRPr/>
          </a:p>
        </p:txBody>
      </p:sp>
      <p:sp>
        <p:nvSpPr>
          <p:cNvPr id="567" name="Google Shape;567;p100"/>
          <p:cNvSpPr txBox="1"/>
          <p:nvPr>
            <p:ph idx="4294967295" type="body"/>
          </p:nvPr>
        </p:nvSpPr>
        <p:spPr>
          <a:xfrm>
            <a:off x="208750" y="899650"/>
            <a:ext cx="8716200" cy="4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 lot of</a:t>
            </a:r>
            <a:r>
              <a:rPr lang="en" sz="2000">
                <a:solidFill>
                  <a:srgbClr val="434343"/>
                </a:solidFill>
              </a:rPr>
              <a:t> features can be found in the </a:t>
            </a:r>
            <a:r>
              <a:rPr b="1" lang="en" sz="2000">
                <a:solidFill>
                  <a:srgbClr val="434343"/>
                </a:solidFill>
              </a:rPr>
              <a:t>Settings </a:t>
            </a:r>
            <a:r>
              <a:rPr lang="en" sz="2000">
                <a:solidFill>
                  <a:srgbClr val="434343"/>
                </a:solidFill>
              </a:rPr>
              <a:t>tab:</a:t>
            </a:r>
            <a:endParaRPr sz="2000">
              <a:solidFill>
                <a:srgbClr val="434343"/>
              </a:solidFill>
            </a:endParaRPr>
          </a:p>
          <a:p>
            <a:pPr indent="-12700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 SSL certificate management: Use Heroku’s certificates or your own</a:t>
            </a:r>
            <a:endParaRPr sz="2000">
              <a:solidFill>
                <a:srgbClr val="434343"/>
              </a:solidFill>
            </a:endParaRPr>
          </a:p>
          <a:p>
            <a:pPr indent="-12700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 Custom domains management</a:t>
            </a:r>
            <a:endParaRPr sz="2000">
              <a:solidFill>
                <a:srgbClr val="434343"/>
              </a:solidFill>
            </a:endParaRPr>
          </a:p>
          <a:p>
            <a:pPr indent="-12700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 Config vars: Environment variables for your application</a:t>
            </a:r>
            <a:endParaRPr sz="2000">
              <a:solidFill>
                <a:srgbClr val="434343"/>
              </a:solidFill>
            </a:endParaRPr>
          </a:p>
          <a:p>
            <a:pPr indent="-12700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 Maintenance mode: Take the app offline temporarily</a:t>
            </a:r>
            <a:endParaRPr sz="2000">
              <a:solidFill>
                <a:srgbClr val="434343"/>
              </a:solidFill>
            </a:endParaRPr>
          </a:p>
          <a:p>
            <a:pPr indent="-12700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 Delete app: Remove everything associated with that app from Heroku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68" name="Google Shape;56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Single Sign-On Setup</a:t>
            </a:r>
            <a:endParaRPr/>
          </a:p>
        </p:txBody>
      </p:sp>
      <p:sp>
        <p:nvSpPr>
          <p:cNvPr id="574" name="Google Shape;574;p101"/>
          <p:cNvSpPr txBox="1"/>
          <p:nvPr>
            <p:ph idx="4294967295" type="body"/>
          </p:nvPr>
        </p:nvSpPr>
        <p:spPr>
          <a:xfrm>
            <a:off x="208750" y="899650"/>
            <a:ext cx="8716200" cy="4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Single Sign-On can also</a:t>
            </a:r>
            <a:r>
              <a:rPr lang="en" sz="2000">
                <a:solidFill>
                  <a:srgbClr val="434343"/>
                </a:solidFill>
              </a:rPr>
              <a:t> can be found in the </a:t>
            </a:r>
            <a:r>
              <a:rPr b="1" lang="en" sz="2000">
                <a:solidFill>
                  <a:srgbClr val="434343"/>
                </a:solidFill>
              </a:rPr>
              <a:t>Settings </a:t>
            </a:r>
            <a:r>
              <a:rPr lang="en" sz="2000">
                <a:solidFill>
                  <a:srgbClr val="434343"/>
                </a:solidFill>
              </a:rPr>
              <a:t>tab for </a:t>
            </a:r>
            <a:r>
              <a:rPr b="1" lang="en" sz="2000">
                <a:solidFill>
                  <a:srgbClr val="434343"/>
                </a:solidFill>
              </a:rPr>
              <a:t>Heroku Enterprise</a:t>
            </a:r>
            <a:r>
              <a:rPr lang="en" sz="2000">
                <a:solidFill>
                  <a:srgbClr val="434343"/>
                </a:solidFill>
              </a:rPr>
              <a:t> accounts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Major identity providers are supported: Auth0, Azure, Okta, OneLogin, Salesforce Identity, Ping Identity, Bitium, and more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75" name="Google Shape;57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950" y="2823825"/>
            <a:ext cx="6431799" cy="23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Private Spaces</a:t>
            </a:r>
            <a:endParaRPr/>
          </a:p>
        </p:txBody>
      </p:sp>
      <p:sp>
        <p:nvSpPr>
          <p:cNvPr id="581" name="Google Shape;581;p102"/>
          <p:cNvSpPr txBox="1"/>
          <p:nvPr>
            <p:ph idx="4294967295" type="body"/>
          </p:nvPr>
        </p:nvSpPr>
        <p:spPr>
          <a:xfrm>
            <a:off x="208750" y="899650"/>
            <a:ext cx="8716200" cy="4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Private spaces can be used to create white lists of IP addresses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This feature requires the creation of a team in Heroku: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A </a:t>
            </a:r>
            <a:r>
              <a:rPr b="1" lang="en" sz="2000">
                <a:solidFill>
                  <a:srgbClr val="434343"/>
                </a:solidFill>
              </a:rPr>
              <a:t>Spaces </a:t>
            </a:r>
            <a:r>
              <a:rPr lang="en" sz="2000">
                <a:solidFill>
                  <a:srgbClr val="434343"/>
                </a:solidFill>
              </a:rPr>
              <a:t>tab will appear in your team. That’s the place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where you can create </a:t>
            </a:r>
            <a:r>
              <a:rPr b="1" lang="en" sz="2000">
                <a:solidFill>
                  <a:srgbClr val="434343"/>
                </a:solidFill>
              </a:rPr>
              <a:t>Private Spaces</a:t>
            </a:r>
            <a:endParaRPr b="1"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Once a Private Space is created, its tab has a </a:t>
            </a:r>
            <a:r>
              <a:rPr b="1" lang="en" sz="2000">
                <a:solidFill>
                  <a:srgbClr val="434343"/>
                </a:solidFill>
              </a:rPr>
              <a:t>Network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Tab where white lists of IP addresses can be managed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For more info: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https://devcenter.heroku.com/articles/private-spaces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82" name="Google Shape;58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550" y="1553324"/>
            <a:ext cx="2456400" cy="25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Outline for today</a:t>
            </a:r>
            <a:endParaRPr/>
          </a:p>
        </p:txBody>
      </p:sp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471900" y="1783175"/>
            <a:ext cx="69435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b="1" lang="en">
                <a:solidFill>
                  <a:schemeClr val="dk1"/>
                </a:solidFill>
              </a:rPr>
              <a:t>Overview of Heroku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Introduction to Git and GitHub</a:t>
            </a:r>
            <a:br>
              <a:rPr lang="en"/>
            </a:br>
            <a:r>
              <a:rPr lang="en"/>
              <a:t>Deploying your applications using Heroku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Scaling your applications with Heroku Dynos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Heroku Connect</a:t>
            </a:r>
            <a:br>
              <a:rPr lang="en"/>
            </a:br>
            <a:r>
              <a:rPr lang="en"/>
              <a:t>Continuous Integration and Continuous Deployment with Heroku</a:t>
            </a:r>
            <a:br>
              <a:rPr lang="en"/>
            </a:br>
            <a:r>
              <a:rPr lang="en"/>
              <a:t>Supporting Heroku applications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Redis</a:t>
            </a:r>
            <a:endParaRPr/>
          </a:p>
        </p:txBody>
      </p:sp>
      <p:sp>
        <p:nvSpPr>
          <p:cNvPr id="588" name="Google Shape;588;p103"/>
          <p:cNvSpPr txBox="1"/>
          <p:nvPr>
            <p:ph idx="4294967295" type="body"/>
          </p:nvPr>
        </p:nvSpPr>
        <p:spPr>
          <a:xfrm>
            <a:off x="208750" y="540250"/>
            <a:ext cx="8716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Heroku supports different databases as add-ons, such as </a:t>
            </a:r>
            <a:r>
              <a:rPr b="1" lang="en" sz="2000">
                <a:solidFill>
                  <a:srgbClr val="434343"/>
                </a:solidFill>
              </a:rPr>
              <a:t>Redis</a:t>
            </a:r>
            <a:r>
              <a:rPr lang="en" sz="2000">
                <a:solidFill>
                  <a:srgbClr val="434343"/>
                </a:solidFill>
              </a:rPr>
              <a:t>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89" name="Google Shape;58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688" y="1217875"/>
            <a:ext cx="7247725" cy="392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and Apache Cassandra</a:t>
            </a:r>
            <a:endParaRPr/>
          </a:p>
        </p:txBody>
      </p:sp>
      <p:sp>
        <p:nvSpPr>
          <p:cNvPr id="595" name="Google Shape;595;p104"/>
          <p:cNvSpPr txBox="1"/>
          <p:nvPr>
            <p:ph idx="4294967295" type="body"/>
          </p:nvPr>
        </p:nvSpPr>
        <p:spPr>
          <a:xfrm>
            <a:off x="208750" y="540250"/>
            <a:ext cx="8716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Apache Cassandra</a:t>
            </a:r>
            <a:r>
              <a:rPr lang="en" sz="2000">
                <a:solidFill>
                  <a:srgbClr val="434343"/>
                </a:solidFill>
              </a:rPr>
              <a:t> is another example of such DB add-on</a:t>
            </a:r>
            <a:r>
              <a:rPr lang="en" sz="2000">
                <a:solidFill>
                  <a:srgbClr val="434343"/>
                </a:solidFill>
              </a:rPr>
              <a:t>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596" name="Google Shape;59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00" y="1309600"/>
            <a:ext cx="8296199" cy="38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Heroku and Apache Kafka</a:t>
            </a:r>
            <a:endParaRPr/>
          </a:p>
        </p:txBody>
      </p:sp>
      <p:sp>
        <p:nvSpPr>
          <p:cNvPr id="602" name="Google Shape;602;p105"/>
          <p:cNvSpPr txBox="1"/>
          <p:nvPr>
            <p:ph idx="4294967295" type="body"/>
          </p:nvPr>
        </p:nvSpPr>
        <p:spPr>
          <a:xfrm>
            <a:off x="208750" y="540250"/>
            <a:ext cx="8716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b="1" lang="en" sz="2000">
                <a:solidFill>
                  <a:srgbClr val="434343"/>
                </a:solidFill>
              </a:rPr>
              <a:t>Apache Kafka </a:t>
            </a:r>
            <a:r>
              <a:rPr lang="en" sz="2000">
                <a:solidFill>
                  <a:srgbClr val="434343"/>
                </a:solidFill>
              </a:rPr>
              <a:t>is also supported for complex streams of messages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Demo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603" name="Google Shape;60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75" y="1347425"/>
            <a:ext cx="5153850" cy="3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825" y="120138"/>
            <a:ext cx="1115567" cy="11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Lab 7 - Using the Redis Add-on </a:t>
            </a:r>
            <a:endParaRPr/>
          </a:p>
        </p:txBody>
      </p:sp>
      <p:sp>
        <p:nvSpPr>
          <p:cNvPr id="610" name="Google Shape;610;p106"/>
          <p:cNvSpPr txBox="1"/>
          <p:nvPr>
            <p:ph idx="4294967295" type="body"/>
          </p:nvPr>
        </p:nvSpPr>
        <p:spPr>
          <a:xfrm>
            <a:off x="208750" y="411200"/>
            <a:ext cx="8716200" cy="4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In this lab, we’re going to install and use the Redis add-on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To get started, navigate to: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https://dashboard.heroku.com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434343"/>
                </a:solidFill>
              </a:rPr>
              <a:t>Select one of your apps. In the Overview tab, click “Configure Add-ons”: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Add the Redis Add-On. Check its </a:t>
            </a:r>
            <a:r>
              <a:rPr b="1" lang="en" sz="2000">
                <a:solidFill>
                  <a:srgbClr val="434343"/>
                </a:solidFill>
              </a:rPr>
              <a:t>Settings </a:t>
            </a:r>
            <a:r>
              <a:rPr lang="en" sz="2000">
                <a:solidFill>
                  <a:srgbClr val="434343"/>
                </a:solidFill>
              </a:rPr>
              <a:t>tab to see the access information to that database.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Head to the </a:t>
            </a:r>
            <a:r>
              <a:rPr b="1" lang="en" sz="2000">
                <a:solidFill>
                  <a:srgbClr val="434343"/>
                </a:solidFill>
              </a:rPr>
              <a:t>Settings </a:t>
            </a:r>
            <a:r>
              <a:rPr lang="en" sz="2000">
                <a:solidFill>
                  <a:srgbClr val="434343"/>
                </a:solidFill>
              </a:rPr>
              <a:t>tab of your application. Reveal the config vars.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 What do you see? </a:t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611" name="Google Shape;61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825" y="183150"/>
            <a:ext cx="1114625" cy="11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4798" y="2097425"/>
            <a:ext cx="5014425" cy="15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6"/>
          <p:cNvSpPr/>
          <p:nvPr/>
        </p:nvSpPr>
        <p:spPr>
          <a:xfrm>
            <a:off x="2227625" y="2798075"/>
            <a:ext cx="688200" cy="25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106"/>
          <p:cNvCxnSpPr/>
          <p:nvPr/>
        </p:nvCxnSpPr>
        <p:spPr>
          <a:xfrm>
            <a:off x="5328525" y="3286525"/>
            <a:ext cx="599400" cy="21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7"/>
          <p:cNvSpPr txBox="1"/>
          <p:nvPr>
            <p:ph type="title"/>
          </p:nvPr>
        </p:nvSpPr>
        <p:spPr>
          <a:xfrm>
            <a:off x="265500" y="508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/>
              <a:t>Thanks for your attention</a:t>
            </a:r>
            <a:endParaRPr/>
          </a:p>
        </p:txBody>
      </p:sp>
      <p:sp>
        <p:nvSpPr>
          <p:cNvPr id="620" name="Google Shape;620;p107"/>
          <p:cNvSpPr txBox="1"/>
          <p:nvPr>
            <p:ph idx="2" type="body"/>
          </p:nvPr>
        </p:nvSpPr>
        <p:spPr>
          <a:xfrm>
            <a:off x="4939500" y="565600"/>
            <a:ext cx="38370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1" name="Google Shape;621;p107"/>
          <p:cNvSpPr txBox="1"/>
          <p:nvPr/>
        </p:nvSpPr>
        <p:spPr>
          <a:xfrm>
            <a:off x="213000" y="2440675"/>
            <a:ext cx="4097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Feedback form:</a:t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https://www.surveymonkey.com/r/XPKCW2H</a:t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Thanks for your feedback!</a:t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al@interstate21.com</a:t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07"/>
          <p:cNvSpPr txBox="1"/>
          <p:nvPr>
            <p:ph idx="2" type="body"/>
          </p:nvPr>
        </p:nvSpPr>
        <p:spPr>
          <a:xfrm>
            <a:off x="4939500" y="718000"/>
            <a:ext cx="38370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sz="3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23" name="Google Shape;62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150" y="718000"/>
            <a:ext cx="2667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/>
          <p:nvPr>
            <p:ph type="title"/>
          </p:nvPr>
        </p:nvSpPr>
        <p:spPr>
          <a:xfrm>
            <a:off x="497325" y="452925"/>
            <a:ext cx="803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Overview of Heroku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2200"/>
              <a:t>Introduction to Heroku</a:t>
            </a:r>
            <a:endParaRPr/>
          </a:p>
        </p:txBody>
      </p:sp>
      <p:sp>
        <p:nvSpPr>
          <p:cNvPr id="163" name="Google Shape;163;p42"/>
          <p:cNvSpPr txBox="1"/>
          <p:nvPr>
            <p:ph idx="4294967295" type="body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b="1" lang="en" sz="2400">
                <a:solidFill>
                  <a:srgbClr val="434343"/>
                </a:solidFill>
              </a:rPr>
              <a:t>Heroku</a:t>
            </a:r>
            <a:r>
              <a:rPr lang="en" sz="2400">
                <a:solidFill>
                  <a:srgbClr val="434343"/>
                </a:solidFill>
              </a:rPr>
              <a:t> is a cloud platform as a service (PaaS) supporting several programming languages.</a:t>
            </a:r>
            <a:endParaRPr sz="24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Launched in 2007, it initially supported Ruby only, but now supports all of the following languages:</a:t>
            </a:r>
            <a:endParaRPr sz="24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164" name="Google Shape;1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" y="3781113"/>
            <a:ext cx="90582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